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7" r:id="rId1"/>
  </p:sldMasterIdLst>
  <p:notesMasterIdLst>
    <p:notesMasterId r:id="rId12"/>
  </p:notesMasterIdLst>
  <p:sldIdLst>
    <p:sldId id="256" r:id="rId2"/>
    <p:sldId id="257" r:id="rId3"/>
    <p:sldId id="259" r:id="rId4"/>
    <p:sldId id="258" r:id="rId5"/>
    <p:sldId id="260" r:id="rId6"/>
    <p:sldId id="261" r:id="rId7"/>
    <p:sldId id="262" r:id="rId8"/>
    <p:sldId id="265" r:id="rId9"/>
    <p:sldId id="263"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370" autoAdjust="0"/>
  </p:normalViewPr>
  <p:slideViewPr>
    <p:cSldViewPr snapToGrid="0">
      <p:cViewPr varScale="1">
        <p:scale>
          <a:sx n="110" d="100"/>
          <a:sy n="110" d="100"/>
        </p:scale>
        <p:origin x="576" y="96"/>
      </p:cViewPr>
      <p:guideLst/>
    </p:cSldViewPr>
  </p:slideViewPr>
  <p:outlineViewPr>
    <p:cViewPr>
      <p:scale>
        <a:sx n="33" d="100"/>
        <a:sy n="33" d="100"/>
      </p:scale>
      <p:origin x="0" y="-1830"/>
    </p:cViewPr>
  </p:outlineViewPr>
  <p:notesTextViewPr>
    <p:cViewPr>
      <p:scale>
        <a:sx n="1" d="1"/>
        <a:sy n="1" d="1"/>
      </p:scale>
      <p:origin x="0" y="0"/>
    </p:cViewPr>
  </p:notesTextViewPr>
  <p:notesViewPr>
    <p:cSldViewPr snapToGrid="0">
      <p:cViewPr varScale="1">
        <p:scale>
          <a:sx n="87" d="100"/>
          <a:sy n="87" d="100"/>
        </p:scale>
        <p:origin x="384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1D75F6-C575-4993-B7DC-F66448725145}" type="datetimeFigureOut">
              <a:rPr lang="en-US" smtClean="0"/>
              <a:t>11/27/2017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3225A2-7D03-413E-BA3B-EF83054293A6}" type="slidenum">
              <a:rPr lang="en-US" smtClean="0"/>
              <a:t>‹#›</a:t>
            </a:fld>
            <a:endParaRPr lang="en-US"/>
          </a:p>
        </p:txBody>
      </p:sp>
    </p:spTree>
    <p:extLst>
      <p:ext uri="{BB962C8B-B14F-4D97-AF65-F5344CB8AC3E}">
        <p14:creationId xmlns:p14="http://schemas.microsoft.com/office/powerpoint/2010/main" val="1398980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am going to give a relatively short presentation on two elements of the TRICS project that you should</a:t>
            </a:r>
            <a:r>
              <a:rPr lang="en-GB" baseline="0" dirty="0"/>
              <a:t> be interested in. These are the commissioned surveys that are processed by TRICS Consortium Limited upon request, and the TRICS Bureau Service, which is a very handy facility for non-TRICS member organisations who are interested in obtaining trip generation information for specific development scenarios.</a:t>
            </a:r>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1</a:t>
            </a:fld>
            <a:endParaRPr lang="en-US"/>
          </a:p>
        </p:txBody>
      </p:sp>
    </p:spTree>
    <p:extLst>
      <p:ext uri="{BB962C8B-B14F-4D97-AF65-F5344CB8AC3E}">
        <p14:creationId xmlns:p14="http://schemas.microsoft.com/office/powerpoint/2010/main" val="322289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For more information about the Bureau Service you can visit the TRICS website at www.trics.org. There you will</a:t>
            </a:r>
            <a:r>
              <a:rPr lang="en-GB" baseline="0" dirty="0"/>
              <a:t> also find more information on the pricing structure.</a:t>
            </a:r>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10</a:t>
            </a:fld>
            <a:endParaRPr lang="en-US"/>
          </a:p>
        </p:txBody>
      </p:sp>
    </p:spTree>
    <p:extLst>
      <p:ext uri="{BB962C8B-B14F-4D97-AF65-F5344CB8AC3E}">
        <p14:creationId xmlns:p14="http://schemas.microsoft.com/office/powerpoint/2010/main" val="856339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Firstly we are going to have a quick look at the directly commissioned surveys that are frequently requested by various clients around the UK. These are</a:t>
            </a:r>
            <a:r>
              <a:rPr lang="en-GB" baseline="0" dirty="0"/>
              <a:t> standard multi-modal TRICS surveys, often at sites with Travel Plans in operation (or at those where Travel Plan implementation may be imminent). They are commissioned by developers, either directly or through their appointed consultants, and they often come about as a result of planning obligations in documents such as Section 106 Agreements. The local planning authority may request that a survey is undertaken to comply with conditions, and so the TRICS team are contacted in the first instance to get things set up. 2017 has been another busy year for the TRICS team in this regard, as many surveys have been requested (especially in the Greater London area), with TRICS now being the only system of trip generation analysis in the capital (as well as across the UK and Ireland). And we have a number of surveys already lined up for the Spring 2018 surveys window, both in Greater London and elsewhere.</a:t>
            </a:r>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2</a:t>
            </a:fld>
            <a:endParaRPr lang="en-US"/>
          </a:p>
        </p:txBody>
      </p:sp>
    </p:spTree>
    <p:extLst>
      <p:ext uri="{BB962C8B-B14F-4D97-AF65-F5344CB8AC3E}">
        <p14:creationId xmlns:p14="http://schemas.microsoft.com/office/powerpoint/2010/main" val="36797783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those that want to undertake surveys</a:t>
            </a:r>
            <a:r>
              <a:rPr lang="en-GB" baseline="0" dirty="0"/>
              <a:t> to the TRICS standard there are two options. The first is to commission the TRICS to manage and undertake the whole survey process, from the initial site visit, the production of a survey specification, the actual survey itself (working with our TRICS-approved data collection contractors), and the subsequent data input and validation process. TRICS offers years or technical experience in managing surveys, so this is considered the most robust option for delivering the work. Alternatively, organisations can of course decide to manage the process themselves, following the TRICS multi-modal data collection methodology. In such cases, TRICS offers a service of data input and validation, to ensure that the resulting finalised data is TRICS Compliant. A certificate to this effect can be issued following the successful validation of any ad-hoc survey, as long as the data has been fully validated to TRICS standards.</a:t>
            </a:r>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3</a:t>
            </a:fld>
            <a:endParaRPr lang="en-US"/>
          </a:p>
        </p:txBody>
      </p:sp>
    </p:spTree>
    <p:extLst>
      <p:ext uri="{BB962C8B-B14F-4D97-AF65-F5344CB8AC3E}">
        <p14:creationId xmlns:p14="http://schemas.microsoft.com/office/powerpoint/2010/main" val="3839713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a:t>
            </a:r>
            <a:r>
              <a:rPr lang="en-GB" baseline="0" dirty="0"/>
              <a:t> year, as mentioned before, has been another busy one in terms of commissioned surveys, and particularly so in the Greater London region. Now that TRICS is the standard system of trip generation analysis in London (as specified in TfL’s own guidance), the TRICS team have been inundated with requests for surveys in the capital. This year we have undertaken 15 such surveys in London, all of which have successfully gone through validation testing. It should be noted that these surveys are in addition to a regional programme of surveys commissioned by TRICS as part of our standard UK and Ireland data collection programme for 2017. So this means that the database is filling up nicely with surveys in the capital.</a:t>
            </a:r>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4</a:t>
            </a:fld>
            <a:endParaRPr lang="en-US"/>
          </a:p>
        </p:txBody>
      </p:sp>
    </p:spTree>
    <p:extLst>
      <p:ext uri="{BB962C8B-B14F-4D97-AF65-F5344CB8AC3E}">
        <p14:creationId xmlns:p14="http://schemas.microsoft.com/office/powerpoint/2010/main" val="16168841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Outside of London we have also been undertaking commissioned surveys, and in 2017 there have been 7</a:t>
            </a:r>
            <a:r>
              <a:rPr lang="en-GB" baseline="0" dirty="0"/>
              <a:t> of these</a:t>
            </a:r>
            <a:r>
              <a:rPr lang="en-GB" dirty="0"/>
              <a:t>.</a:t>
            </a:r>
            <a:r>
              <a:rPr lang="en-GB" baseline="0" dirty="0"/>
              <a:t> In any given year there may be between 6 and 20 surveys commissioned in other regions, again in addition to the standard programme of data collection.</a:t>
            </a:r>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5</a:t>
            </a:fld>
            <a:endParaRPr lang="en-US"/>
          </a:p>
        </p:txBody>
      </p:sp>
    </p:spTree>
    <p:extLst>
      <p:ext uri="{BB962C8B-B14F-4D97-AF65-F5344CB8AC3E}">
        <p14:creationId xmlns:p14="http://schemas.microsoft.com/office/powerpoint/2010/main" val="33058504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are a few examples from</a:t>
            </a:r>
            <a:r>
              <a:rPr lang="en-GB" baseline="0" dirty="0"/>
              <a:t> the 22 surveys commissioned by clients this year. By far the biggest survey we have ever been commissioned to undertake (in terms of relative sheer volume of movements) was the huge Westfield development in Shepherd’s Bush, London. In fact, 2017 saw a few larger-scale surveys take place, including the Olympia exhibition centre in West Kensington, the University of Chichester in Bognor Regis and Sky’s headquarters in Isleworth. As can be seen here, TRICS can deal with any size of survey, be it a small store or housing development up to the more demanding type of large-scale surveys such as the examples shown. These larger surveys do challenge us, but we are able to adapt our survey methodology on a case by case basis to ensure that multi-modal surveys are fully delivered to client requirements.</a:t>
            </a:r>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6</a:t>
            </a:fld>
            <a:endParaRPr lang="en-US"/>
          </a:p>
        </p:txBody>
      </p:sp>
    </p:spTree>
    <p:extLst>
      <p:ext uri="{BB962C8B-B14F-4D97-AF65-F5344CB8AC3E}">
        <p14:creationId xmlns:p14="http://schemas.microsoft.com/office/powerpoint/2010/main" val="5396051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After</a:t>
            </a:r>
            <a:r>
              <a:rPr lang="en-GB" baseline="0" dirty="0"/>
              <a:t> that brief recap, I’d like to move on to the use of the TRICS Bureau Service, which you may or may not be aware of. This is a facility that allows those without membership access to the TRICS database to obtain trip generation information through working with the TRICS team. For a set fee, trip generation reports can be provided to those who may not require such information frequently enough to justify a full TRICS membership. For those who might need data through the Bureau Service more often than others, TRICS also offers a Bureau Membership scheme which provides discounted trip generation reports in return for an annual membership payment. The TRICS team has found over the years that many organisations who start off using the Bureau Service go on to become full TRICS members, the facility is often a very handy stepping stone in this respect.</a:t>
            </a:r>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7</a:t>
            </a:fld>
            <a:endParaRPr lang="en-US"/>
          </a:p>
        </p:txBody>
      </p:sp>
    </p:spTree>
    <p:extLst>
      <p:ext uri="{BB962C8B-B14F-4D97-AF65-F5344CB8AC3E}">
        <p14:creationId xmlns:p14="http://schemas.microsoft.com/office/powerpoint/2010/main" val="30115919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how does the</a:t>
            </a:r>
            <a:r>
              <a:rPr lang="en-GB" baseline="0" dirty="0"/>
              <a:t> Bureau Service process work? Well, in the first instance, a client will contact the TRICS team and will explain the development scenario for which trip generation data is required. The TRICS team will then suggest suitable sites from within the TRICS database that could fit with the requested scenario, and once this the final dataset has been agreed the trip generation calculations can then be undertaken. Sometimes there needs to be a bit of back and forth communication between the client and the TRICS team to make sure that all requirements have been met (and in some cases sites are quite complex and require quite a bit of work and careful database filtering), but eventually The TRICS team will produce a report of the outputs from TRICS, and this is then forwarded to the client along with the invoice for the work.</a:t>
            </a:r>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8</a:t>
            </a:fld>
            <a:endParaRPr lang="en-US"/>
          </a:p>
        </p:txBody>
      </p:sp>
    </p:spTree>
    <p:extLst>
      <p:ext uri="{BB962C8B-B14F-4D97-AF65-F5344CB8AC3E}">
        <p14:creationId xmlns:p14="http://schemas.microsoft.com/office/powerpoint/2010/main" val="16677828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a:t>
            </a:r>
            <a:r>
              <a:rPr lang="en-GB" baseline="0" dirty="0"/>
              <a:t> can have a quick look at the usage of the TRICS Bureau Service through 2015, 2016 and 2017 (to mid October). As you can see, the use of the service has remained quite steady. However, it should be noted that in 2017 we saw some of our more regular users of the Bureau Service move on to become full TRICS members, and that explains </a:t>
            </a:r>
            <a:r>
              <a:rPr lang="en-GB" baseline="0"/>
              <a:t>the slight reduction </a:t>
            </a:r>
            <a:r>
              <a:rPr lang="en-GB" baseline="0" dirty="0"/>
              <a:t>of use of the Bureau Service </a:t>
            </a:r>
            <a:r>
              <a:rPr lang="en-GB" baseline="0"/>
              <a:t>this year (to date). </a:t>
            </a:r>
            <a:r>
              <a:rPr lang="en-GB" baseline="0" dirty="0"/>
              <a:t>The Bureau facility nonetheless remains very popular with non-member organisations.</a:t>
            </a:r>
            <a:endParaRPr lang="en-US" dirty="0"/>
          </a:p>
        </p:txBody>
      </p:sp>
      <p:sp>
        <p:nvSpPr>
          <p:cNvPr id="4" name="Slide Number Placeholder 3"/>
          <p:cNvSpPr>
            <a:spLocks noGrp="1"/>
          </p:cNvSpPr>
          <p:nvPr>
            <p:ph type="sldNum" sz="quarter" idx="10"/>
          </p:nvPr>
        </p:nvSpPr>
        <p:spPr/>
        <p:txBody>
          <a:bodyPr/>
          <a:lstStyle/>
          <a:p>
            <a:fld id="{C13225A2-7D03-413E-BA3B-EF83054293A6}" type="slidenum">
              <a:rPr lang="en-US" smtClean="0"/>
              <a:t>9</a:t>
            </a:fld>
            <a:endParaRPr lang="en-US"/>
          </a:p>
        </p:txBody>
      </p:sp>
    </p:spTree>
    <p:extLst>
      <p:ext uri="{BB962C8B-B14F-4D97-AF65-F5344CB8AC3E}">
        <p14:creationId xmlns:p14="http://schemas.microsoft.com/office/powerpoint/2010/main" val="1626356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2483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01708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518996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826801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09215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8054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11/27/2017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40223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11/27/2017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34044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11/27/2017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37353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8A87A34-81AB-432B-8DAE-1953F412C126}" type="datetimeFigureOut">
              <a:rPr lang="en-US" smtClean="0"/>
              <a:t>11/27/2017</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22598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8A87A34-81AB-432B-8DAE-1953F412C126}" type="datetimeFigureOut">
              <a:rPr lang="en-US" smtClean="0"/>
              <a:t>11/27/2017</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060302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8707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8A87A34-81AB-432B-8DAE-1953F412C126}" type="datetimeFigureOut">
              <a:rPr lang="en-US" smtClean="0"/>
              <a:pPr/>
              <a:t>11/27/2017</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D22F896-40B5-4ADD-8801-0D06FADFA09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9178814"/>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9.xml"/><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3600" dirty="0"/>
              <a:t>COMMISSIONED TRICS SURVEYS &amp; THE TRICS BUREAU SERVICE – AN UPDATE</a:t>
            </a:r>
            <a:endParaRPr lang="en-US" sz="3600" dirty="0"/>
          </a:p>
        </p:txBody>
      </p:sp>
      <p:sp>
        <p:nvSpPr>
          <p:cNvPr id="3" name="Subtitle 2"/>
          <p:cNvSpPr>
            <a:spLocks noGrp="1"/>
          </p:cNvSpPr>
          <p:nvPr>
            <p:ph type="subTitle" idx="1"/>
          </p:nvPr>
        </p:nvSpPr>
        <p:spPr/>
        <p:txBody>
          <a:bodyPr/>
          <a:lstStyle/>
          <a:p>
            <a:r>
              <a:rPr lang="en-GB" dirty="0"/>
              <a:t>IAN COLES, OPERATIONS MANAGER, TRICS CONSORTIUM LIMITED</a:t>
            </a:r>
            <a:endParaRPr lang="en-US" dirty="0"/>
          </a:p>
        </p:txBody>
      </p:sp>
      <p:pic>
        <p:nvPicPr>
          <p:cNvPr id="4" name="Picture 3">
            <a:extLst>
              <a:ext uri="{FF2B5EF4-FFF2-40B4-BE49-F238E27FC236}">
                <a16:creationId xmlns:a16="http://schemas.microsoft.com/office/drawing/2014/main" id="{91B1DC3F-621D-4911-BC06-E5F7CC048C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1888121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F86BD69-A7F5-4BA7-B6CE-F1895F2BD001}"/>
              </a:ext>
            </a:extLst>
          </p:cNvPr>
          <p:cNvPicPr>
            <a:picLocks noChangeAspect="1"/>
          </p:cNvPicPr>
          <p:nvPr/>
        </p:nvPicPr>
        <p:blipFill>
          <a:blip r:embed="rId3"/>
          <a:stretch>
            <a:fillRect/>
          </a:stretch>
        </p:blipFill>
        <p:spPr>
          <a:xfrm>
            <a:off x="302468" y="321129"/>
            <a:ext cx="6396912" cy="4364248"/>
          </a:xfrm>
          <a:prstGeom prst="rect">
            <a:avLst/>
          </a:prstGeom>
        </p:spPr>
      </p:pic>
      <p:sp>
        <p:nvSpPr>
          <p:cNvPr id="6" name="Rectangle 5">
            <a:extLst>
              <a:ext uri="{FF2B5EF4-FFF2-40B4-BE49-F238E27FC236}">
                <a16:creationId xmlns:a16="http://schemas.microsoft.com/office/drawing/2014/main" id="{C006D17A-E065-4338-98A5-3CE4BE392456}"/>
              </a:ext>
            </a:extLst>
          </p:cNvPr>
          <p:cNvSpPr/>
          <p:nvPr/>
        </p:nvSpPr>
        <p:spPr>
          <a:xfrm>
            <a:off x="302468" y="5391835"/>
            <a:ext cx="11164854" cy="830997"/>
          </a:xfrm>
          <a:prstGeom prst="rect">
            <a:avLst/>
          </a:prstGeom>
        </p:spPr>
        <p:txBody>
          <a:bodyPr wrap="square">
            <a:spAutoFit/>
          </a:bodyPr>
          <a:lstStyle/>
          <a:p>
            <a:r>
              <a:rPr lang="en-GB" sz="2400" dirty="0"/>
              <a:t>The TRICS website provides details on costs and how to pay for purchases through the Bureau Service.</a:t>
            </a:r>
            <a:endParaRPr lang="en-US" sz="2400" dirty="0"/>
          </a:p>
        </p:txBody>
      </p:sp>
      <p:sp>
        <p:nvSpPr>
          <p:cNvPr id="7" name="Rectangle 6">
            <a:extLst>
              <a:ext uri="{FF2B5EF4-FFF2-40B4-BE49-F238E27FC236}">
                <a16:creationId xmlns:a16="http://schemas.microsoft.com/office/drawing/2014/main" id="{FE000656-E938-47A4-AACF-A710D69CD764}"/>
              </a:ext>
            </a:extLst>
          </p:cNvPr>
          <p:cNvSpPr/>
          <p:nvPr/>
        </p:nvSpPr>
        <p:spPr>
          <a:xfrm>
            <a:off x="302468" y="4771185"/>
            <a:ext cx="1913473" cy="461665"/>
          </a:xfrm>
          <a:prstGeom prst="rect">
            <a:avLst/>
          </a:prstGeom>
        </p:spPr>
        <p:txBody>
          <a:bodyPr wrap="none">
            <a:spAutoFit/>
          </a:bodyPr>
          <a:lstStyle/>
          <a:p>
            <a:r>
              <a:rPr lang="en-GB" sz="2400" dirty="0"/>
              <a:t>www.trics.org</a:t>
            </a:r>
            <a:endParaRPr lang="en-US" sz="2400" dirty="0"/>
          </a:p>
        </p:txBody>
      </p:sp>
      <p:pic>
        <p:nvPicPr>
          <p:cNvPr id="8" name="Picture 7">
            <a:extLst>
              <a:ext uri="{FF2B5EF4-FFF2-40B4-BE49-F238E27FC236}">
                <a16:creationId xmlns:a16="http://schemas.microsoft.com/office/drawing/2014/main" id="{EA46C827-0188-4084-87AD-20BC153A05E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166872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DIRECTLY COMMISSIONED SURVEYS</a:t>
            </a:r>
            <a:endParaRPr lang="en-US" dirty="0"/>
          </a:p>
        </p:txBody>
      </p:sp>
      <p:sp>
        <p:nvSpPr>
          <p:cNvPr id="3" name="Content Placeholder 2"/>
          <p:cNvSpPr>
            <a:spLocks noGrp="1"/>
          </p:cNvSpPr>
          <p:nvPr>
            <p:ph idx="1"/>
          </p:nvPr>
        </p:nvSpPr>
        <p:spPr/>
        <p:txBody>
          <a:bodyPr/>
          <a:lstStyle/>
          <a:p>
            <a:r>
              <a:rPr lang="en-GB" dirty="0"/>
              <a:t>Multi-Modal TRICS surveys at sites with or without Travel Plans</a:t>
            </a:r>
          </a:p>
          <a:p>
            <a:r>
              <a:rPr lang="en-GB" dirty="0"/>
              <a:t>Commissioned by developers or their consultant representatives</a:t>
            </a:r>
          </a:p>
          <a:p>
            <a:r>
              <a:rPr lang="en-GB" dirty="0"/>
              <a:t>Frequently a development planning condition requirement</a:t>
            </a:r>
          </a:p>
          <a:p>
            <a:r>
              <a:rPr lang="en-GB" dirty="0"/>
              <a:t>2017 has been another busy year for commissioned surveys</a:t>
            </a:r>
          </a:p>
          <a:p>
            <a:r>
              <a:rPr lang="en-GB" dirty="0"/>
              <a:t>Surveys are already lined up for Spring 2018</a:t>
            </a:r>
            <a:endParaRPr lang="en-US" dirty="0"/>
          </a:p>
        </p:txBody>
      </p:sp>
      <p:pic>
        <p:nvPicPr>
          <p:cNvPr id="4" name="Picture 3">
            <a:extLst>
              <a:ext uri="{FF2B5EF4-FFF2-40B4-BE49-F238E27FC236}">
                <a16:creationId xmlns:a16="http://schemas.microsoft.com/office/drawing/2014/main" id="{24BE1DBF-8C93-4655-B42F-D8B3BEAE43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1718812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COMMISSIONED SURVEY OPTIONS</a:t>
            </a:r>
            <a:endParaRPr lang="en-US" dirty="0"/>
          </a:p>
        </p:txBody>
      </p:sp>
      <p:sp>
        <p:nvSpPr>
          <p:cNvPr id="3" name="Content Placeholder 2"/>
          <p:cNvSpPr>
            <a:spLocks noGrp="1"/>
          </p:cNvSpPr>
          <p:nvPr>
            <p:ph idx="1"/>
          </p:nvPr>
        </p:nvSpPr>
        <p:spPr>
          <a:xfrm>
            <a:off x="1066800" y="1836404"/>
            <a:ext cx="10058400" cy="4023360"/>
          </a:xfrm>
        </p:spPr>
        <p:txBody>
          <a:bodyPr/>
          <a:lstStyle/>
          <a:p>
            <a:r>
              <a:rPr lang="en-GB" dirty="0"/>
              <a:t>Organisations can commission TRICS to manage and undertake all stages of the survey process.</a:t>
            </a:r>
          </a:p>
          <a:p>
            <a:r>
              <a:rPr lang="en-GB" dirty="0"/>
              <a:t>Alternatively, organisations can choose to manage the process themselves and then submit data to TRICS for it to be validated and become TRICS Compliant.</a:t>
            </a:r>
          </a:p>
          <a:p>
            <a:r>
              <a:rPr lang="en-GB" dirty="0"/>
              <a:t>A Certificate of TRICS Compliance is issued in either case, once validation is successfully completed.</a:t>
            </a:r>
          </a:p>
          <a:p>
            <a:endParaRPr lang="en-US" dirty="0"/>
          </a:p>
        </p:txBody>
      </p:sp>
      <p:pic>
        <p:nvPicPr>
          <p:cNvPr id="4" name="Picture 3">
            <a:extLst>
              <a:ext uri="{FF2B5EF4-FFF2-40B4-BE49-F238E27FC236}">
                <a16:creationId xmlns:a16="http://schemas.microsoft.com/office/drawing/2014/main" id="{4BCFAF00-AA10-4A37-A6E4-3F8F936756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1997197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COMMISSIONED SURVEYS IN GREATER LONDON 2017</a:t>
            </a:r>
            <a:endParaRPr lang="en-US" dirty="0"/>
          </a:p>
        </p:txBody>
      </p:sp>
      <p:sp>
        <p:nvSpPr>
          <p:cNvPr id="4" name="Text Placeholder 3"/>
          <p:cNvSpPr>
            <a:spLocks noGrp="1"/>
          </p:cNvSpPr>
          <p:nvPr>
            <p:ph type="body" sz="half" idx="2"/>
          </p:nvPr>
        </p:nvSpPr>
        <p:spPr/>
        <p:txBody>
          <a:bodyPr>
            <a:normAutofit fontScale="62500" lnSpcReduction="20000"/>
          </a:bodyPr>
          <a:lstStyle/>
          <a:p>
            <a:endParaRPr lang="en-GB" dirty="0"/>
          </a:p>
          <a:p>
            <a:r>
              <a:rPr lang="en-GB" sz="2400" dirty="0"/>
              <a:t>In 2017 there have been 15 ad-hoc commissioned TRICS surveys in the Greater London area, which are in addition to the standard regional programme of surveys being undertaken in the capital.</a:t>
            </a:r>
          </a:p>
          <a:p>
            <a:endParaRPr lang="en-GB" dirty="0"/>
          </a:p>
          <a:p>
            <a:endParaRPr lang="en-GB" dirty="0"/>
          </a:p>
          <a:p>
            <a:endParaRPr lang="en-GB" dirty="0"/>
          </a:p>
          <a:p>
            <a:endParaRPr lang="en-GB" dirty="0"/>
          </a:p>
          <a:p>
            <a:endParaRPr lang="en-GB" dirty="0"/>
          </a:p>
        </p:txBody>
      </p:sp>
      <p:pic>
        <p:nvPicPr>
          <p:cNvPr id="1026" name="Picture 2" descr="Image result for map of london">
            <a:extLst>
              <a:ext uri="{FF2B5EF4-FFF2-40B4-BE49-F238E27FC236}">
                <a16:creationId xmlns:a16="http://schemas.microsoft.com/office/drawing/2014/main" id="{AD11CB87-4A7F-4898-87D9-CC7D5A6352E6}"/>
              </a:ext>
            </a:extLst>
          </p:cNvPr>
          <p:cNvPicPr>
            <a:picLocks noGrp="1" noChangeAspect="1" noChangeArrowheads="1"/>
          </p:cNvPicPr>
          <p:nvPr>
            <p:ph type="pic" idx="1"/>
          </p:nvPr>
        </p:nvPicPr>
        <p:blipFill>
          <a:blip r:embed="rId3">
            <a:extLst>
              <a:ext uri="{28A0092B-C50C-407E-A947-70E740481C1C}">
                <a14:useLocalDpi xmlns:a14="http://schemas.microsoft.com/office/drawing/2010/main" val="0"/>
              </a:ext>
            </a:extLst>
          </a:blip>
          <a:srcRect t="25741" b="25741"/>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090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COMMISSIONED SURVEYS (OUTSIDE OF LONDON) 2017</a:t>
            </a:r>
            <a:endParaRPr lang="en-US" dirty="0"/>
          </a:p>
        </p:txBody>
      </p:sp>
      <p:sp>
        <p:nvSpPr>
          <p:cNvPr id="4" name="Text Placeholder 3"/>
          <p:cNvSpPr>
            <a:spLocks noGrp="1"/>
          </p:cNvSpPr>
          <p:nvPr>
            <p:ph type="body" sz="half" idx="2"/>
          </p:nvPr>
        </p:nvSpPr>
        <p:spPr/>
        <p:txBody>
          <a:bodyPr>
            <a:normAutofit fontScale="62500" lnSpcReduction="20000"/>
          </a:bodyPr>
          <a:lstStyle/>
          <a:p>
            <a:endParaRPr lang="en-GB" sz="2400" dirty="0"/>
          </a:p>
          <a:p>
            <a:r>
              <a:rPr lang="en-GB" sz="2400" dirty="0"/>
              <a:t>Outside of Greater London there have been 7 surveys commissioned, again in addition to any of the standard regional data collection programmes this year.</a:t>
            </a:r>
            <a:endParaRPr lang="en-US" sz="2400" dirty="0"/>
          </a:p>
        </p:txBody>
      </p:sp>
      <p:pic>
        <p:nvPicPr>
          <p:cNvPr id="10" name="Picture 9">
            <a:extLst>
              <a:ext uri="{FF2B5EF4-FFF2-40B4-BE49-F238E27FC236}">
                <a16:creationId xmlns:a16="http://schemas.microsoft.com/office/drawing/2014/main" id="{08A27296-36F0-48F0-92A6-83DE6E109A2C}"/>
              </a:ext>
            </a:extLst>
          </p:cNvPr>
          <p:cNvPicPr>
            <a:picLocks noChangeAspect="1"/>
          </p:cNvPicPr>
          <p:nvPr/>
        </p:nvPicPr>
        <p:blipFill>
          <a:blip r:embed="rId3"/>
          <a:stretch>
            <a:fillRect/>
          </a:stretch>
        </p:blipFill>
        <p:spPr>
          <a:xfrm>
            <a:off x="3375835" y="83975"/>
            <a:ext cx="4658674" cy="4835688"/>
          </a:xfrm>
          <a:prstGeom prst="rect">
            <a:avLst/>
          </a:prstGeom>
        </p:spPr>
      </p:pic>
      <p:pic>
        <p:nvPicPr>
          <p:cNvPr id="11" name="Picture 10">
            <a:extLst>
              <a:ext uri="{FF2B5EF4-FFF2-40B4-BE49-F238E27FC236}">
                <a16:creationId xmlns:a16="http://schemas.microsoft.com/office/drawing/2014/main" id="{B1CC01C4-269F-484F-8D47-17BCBFCB082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2836891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GB" dirty="0"/>
              <a:t>HEADLINE SURVEYS IN 2017</a:t>
            </a:r>
            <a:endParaRPr lang="en-US" dirty="0"/>
          </a:p>
        </p:txBody>
      </p:sp>
      <p:sp>
        <p:nvSpPr>
          <p:cNvPr id="13" name="Content Placeholder 12"/>
          <p:cNvSpPr>
            <a:spLocks noGrp="1"/>
          </p:cNvSpPr>
          <p:nvPr>
            <p:ph idx="1"/>
          </p:nvPr>
        </p:nvSpPr>
        <p:spPr/>
        <p:txBody>
          <a:bodyPr/>
          <a:lstStyle/>
          <a:p>
            <a:r>
              <a:rPr lang="en-GB" dirty="0"/>
              <a:t>Westfield, Shepherd’s Bush</a:t>
            </a:r>
          </a:p>
          <a:p>
            <a:r>
              <a:rPr lang="en-GB" dirty="0"/>
              <a:t>Olympia, West Kensington</a:t>
            </a:r>
          </a:p>
          <a:p>
            <a:r>
              <a:rPr lang="en-GB" dirty="0"/>
              <a:t>University of Chichester, Bognor Regis</a:t>
            </a:r>
          </a:p>
          <a:p>
            <a:r>
              <a:rPr lang="en-GB" dirty="0"/>
              <a:t>Sky, Isleworth</a:t>
            </a:r>
          </a:p>
        </p:txBody>
      </p:sp>
      <p:pic>
        <p:nvPicPr>
          <p:cNvPr id="5" name="Picture 4">
            <a:extLst>
              <a:ext uri="{FF2B5EF4-FFF2-40B4-BE49-F238E27FC236}">
                <a16:creationId xmlns:a16="http://schemas.microsoft.com/office/drawing/2014/main" id="{AEB2DD47-16D5-45F2-A5B6-06DDF8FB07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pic>
        <p:nvPicPr>
          <p:cNvPr id="3074" name="Picture 2" descr="Image result for westfield shepherds bush">
            <a:extLst>
              <a:ext uri="{FF2B5EF4-FFF2-40B4-BE49-F238E27FC236}">
                <a16:creationId xmlns:a16="http://schemas.microsoft.com/office/drawing/2014/main" id="{4EDF9B32-253A-4766-B17A-CFA0B053045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12080" y="2185776"/>
            <a:ext cx="5943600" cy="3343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0214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TRICS BUREAU SERVICE</a:t>
            </a:r>
            <a:endParaRPr lang="en-US" dirty="0"/>
          </a:p>
        </p:txBody>
      </p:sp>
      <p:sp>
        <p:nvSpPr>
          <p:cNvPr id="3" name="Content Placeholder 2"/>
          <p:cNvSpPr>
            <a:spLocks noGrp="1"/>
          </p:cNvSpPr>
          <p:nvPr>
            <p:ph idx="1"/>
          </p:nvPr>
        </p:nvSpPr>
        <p:spPr/>
        <p:txBody>
          <a:bodyPr/>
          <a:lstStyle/>
          <a:p>
            <a:r>
              <a:rPr lang="en-GB" dirty="0"/>
              <a:t>A facility that allows those without access to the TRICS system the option to purchase trip generation data from TRICS.</a:t>
            </a:r>
          </a:p>
          <a:p>
            <a:r>
              <a:rPr lang="en-GB" dirty="0"/>
              <a:t>Bureau membership available to those who use the service more often, offering a discount on cost.</a:t>
            </a:r>
          </a:p>
          <a:p>
            <a:r>
              <a:rPr lang="en-GB" dirty="0"/>
              <a:t>Often a stepping stone towards full TRICS membership.</a:t>
            </a:r>
          </a:p>
          <a:p>
            <a:endParaRPr lang="en-US" dirty="0"/>
          </a:p>
        </p:txBody>
      </p:sp>
      <p:pic>
        <p:nvPicPr>
          <p:cNvPr id="4" name="Picture 3">
            <a:extLst>
              <a:ext uri="{FF2B5EF4-FFF2-40B4-BE49-F238E27FC236}">
                <a16:creationId xmlns:a16="http://schemas.microsoft.com/office/drawing/2014/main" id="{EE8C48A0-369D-4655-B8A6-6F6A3BE835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3226063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BUREAU SERVICE – THE PROCESS</a:t>
            </a:r>
            <a:endParaRPr lang="en-US" dirty="0"/>
          </a:p>
        </p:txBody>
      </p:sp>
      <p:sp>
        <p:nvSpPr>
          <p:cNvPr id="3" name="Content Placeholder 2"/>
          <p:cNvSpPr>
            <a:spLocks noGrp="1"/>
          </p:cNvSpPr>
          <p:nvPr>
            <p:ph idx="1"/>
          </p:nvPr>
        </p:nvSpPr>
        <p:spPr/>
        <p:txBody>
          <a:bodyPr/>
          <a:lstStyle/>
          <a:p>
            <a:r>
              <a:rPr lang="en-GB" dirty="0"/>
              <a:t>Client contacts TRICS and explains development scenario.</a:t>
            </a:r>
          </a:p>
          <a:p>
            <a:r>
              <a:rPr lang="en-GB" dirty="0"/>
              <a:t>The TRICS team suggest suitable sites within the TRICS database.</a:t>
            </a:r>
          </a:p>
          <a:p>
            <a:r>
              <a:rPr lang="en-GB" dirty="0"/>
              <a:t>Upon agreement of suitable sites, trip rate calculations are undertaken.</a:t>
            </a:r>
          </a:p>
          <a:p>
            <a:r>
              <a:rPr lang="en-GB" dirty="0"/>
              <a:t>Data is supplied to the client along with an invoice.</a:t>
            </a:r>
            <a:endParaRPr lang="en-US" dirty="0"/>
          </a:p>
        </p:txBody>
      </p:sp>
      <p:pic>
        <p:nvPicPr>
          <p:cNvPr id="4" name="Picture 3">
            <a:extLst>
              <a:ext uri="{FF2B5EF4-FFF2-40B4-BE49-F238E27FC236}">
                <a16:creationId xmlns:a16="http://schemas.microsoft.com/office/drawing/2014/main" id="{0F3F73D3-ACD7-4ED8-964F-068A3BE6A4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1372152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141413" y="609600"/>
            <a:ext cx="9905998" cy="1116563"/>
          </a:xfrm>
        </p:spPr>
        <p:txBody>
          <a:bodyPr>
            <a:normAutofit/>
          </a:bodyPr>
          <a:lstStyle/>
          <a:p>
            <a:r>
              <a:rPr lang="en-GB" sz="4400" dirty="0"/>
              <a:t>USE OF THE BUREAU SERVICE 2015-2017</a:t>
            </a:r>
            <a:endParaRPr lang="en-US" sz="4400" dirty="0"/>
          </a:p>
        </p:txBody>
      </p:sp>
      <p:sp>
        <p:nvSpPr>
          <p:cNvPr id="6" name="Text Placeholder 5"/>
          <p:cNvSpPr>
            <a:spLocks noGrp="1"/>
          </p:cNvSpPr>
          <p:nvPr>
            <p:ph type="body" idx="1"/>
          </p:nvPr>
        </p:nvSpPr>
        <p:spPr/>
        <p:txBody>
          <a:bodyPr/>
          <a:lstStyle/>
          <a:p>
            <a:r>
              <a:rPr lang="en-GB" b="1" u="sng" dirty="0"/>
              <a:t>USAGE 2015</a:t>
            </a:r>
            <a:endParaRPr lang="en-US" b="1" u="sng" dirty="0"/>
          </a:p>
        </p:txBody>
      </p:sp>
      <p:sp>
        <p:nvSpPr>
          <p:cNvPr id="9" name="Text Placeholder 8"/>
          <p:cNvSpPr>
            <a:spLocks noGrp="1"/>
          </p:cNvSpPr>
          <p:nvPr>
            <p:ph type="body" sz="half" idx="15"/>
          </p:nvPr>
        </p:nvSpPr>
        <p:spPr/>
        <p:txBody>
          <a:bodyPr/>
          <a:lstStyle/>
          <a:p>
            <a:r>
              <a:rPr lang="en-GB" sz="2400" dirty="0"/>
              <a:t>50 reports produced</a:t>
            </a:r>
          </a:p>
          <a:p>
            <a:r>
              <a:rPr lang="en-GB" sz="2400" dirty="0"/>
              <a:t>79 separate trip rate calculations</a:t>
            </a:r>
          </a:p>
          <a:p>
            <a:endParaRPr lang="en-US" dirty="0"/>
          </a:p>
        </p:txBody>
      </p:sp>
      <p:sp>
        <p:nvSpPr>
          <p:cNvPr id="7" name="Text Placeholder 6"/>
          <p:cNvSpPr>
            <a:spLocks noGrp="1"/>
          </p:cNvSpPr>
          <p:nvPr>
            <p:ph type="body" sz="quarter" idx="3"/>
          </p:nvPr>
        </p:nvSpPr>
        <p:spPr/>
        <p:txBody>
          <a:bodyPr/>
          <a:lstStyle/>
          <a:p>
            <a:r>
              <a:rPr lang="en-GB" b="1" u="sng" dirty="0"/>
              <a:t>USAGE 2016</a:t>
            </a:r>
            <a:endParaRPr lang="en-US" b="1" u="sng" dirty="0"/>
          </a:p>
        </p:txBody>
      </p:sp>
      <p:sp>
        <p:nvSpPr>
          <p:cNvPr id="10" name="Text Placeholder 9"/>
          <p:cNvSpPr>
            <a:spLocks noGrp="1"/>
          </p:cNvSpPr>
          <p:nvPr>
            <p:ph type="body" sz="half" idx="16"/>
          </p:nvPr>
        </p:nvSpPr>
        <p:spPr/>
        <p:txBody>
          <a:bodyPr>
            <a:normAutofit/>
          </a:bodyPr>
          <a:lstStyle/>
          <a:p>
            <a:r>
              <a:rPr lang="en-GB" sz="2400" dirty="0">
                <a:solidFill>
                  <a:schemeClr val="tx1"/>
                </a:solidFill>
              </a:rPr>
              <a:t>56 reports produced</a:t>
            </a:r>
          </a:p>
          <a:p>
            <a:r>
              <a:rPr lang="en-GB" sz="2400" dirty="0">
                <a:solidFill>
                  <a:schemeClr val="tx1"/>
                </a:solidFill>
              </a:rPr>
              <a:t>74 separate trip rate calculations</a:t>
            </a:r>
            <a:endParaRPr lang="en-US" sz="2400" dirty="0">
              <a:solidFill>
                <a:schemeClr val="tx1"/>
              </a:solidFill>
            </a:endParaRPr>
          </a:p>
        </p:txBody>
      </p:sp>
      <p:sp>
        <p:nvSpPr>
          <p:cNvPr id="8" name="Text Placeholder 7"/>
          <p:cNvSpPr>
            <a:spLocks noGrp="1"/>
          </p:cNvSpPr>
          <p:nvPr>
            <p:ph type="body" sz="quarter" idx="13"/>
          </p:nvPr>
        </p:nvSpPr>
        <p:spPr/>
        <p:txBody>
          <a:bodyPr/>
          <a:lstStyle/>
          <a:p>
            <a:r>
              <a:rPr lang="en-GB" b="1" u="sng" dirty="0"/>
              <a:t>USAGE 2017 </a:t>
            </a:r>
            <a:r>
              <a:rPr lang="en-GB" dirty="0"/>
              <a:t>(16 NOV.)</a:t>
            </a:r>
            <a:endParaRPr lang="en-US" dirty="0"/>
          </a:p>
        </p:txBody>
      </p:sp>
      <p:sp>
        <p:nvSpPr>
          <p:cNvPr id="11" name="Text Placeholder 10"/>
          <p:cNvSpPr>
            <a:spLocks noGrp="1"/>
          </p:cNvSpPr>
          <p:nvPr>
            <p:ph type="body" sz="half" idx="17"/>
          </p:nvPr>
        </p:nvSpPr>
        <p:spPr/>
        <p:txBody>
          <a:bodyPr>
            <a:normAutofit/>
          </a:bodyPr>
          <a:lstStyle/>
          <a:p>
            <a:r>
              <a:rPr lang="en-GB" sz="2400" dirty="0">
                <a:solidFill>
                  <a:srgbClr val="FF0000"/>
                </a:solidFill>
              </a:rPr>
              <a:t>47 reports produced</a:t>
            </a:r>
          </a:p>
          <a:p>
            <a:r>
              <a:rPr lang="en-GB" sz="2400" dirty="0">
                <a:solidFill>
                  <a:srgbClr val="FF0000"/>
                </a:solidFill>
              </a:rPr>
              <a:t>58 separate trip rate calculations</a:t>
            </a:r>
            <a:endParaRPr lang="en-US" sz="2400" dirty="0">
              <a:solidFill>
                <a:srgbClr val="FF0000"/>
              </a:solidFill>
            </a:endParaRPr>
          </a:p>
        </p:txBody>
      </p:sp>
      <p:pic>
        <p:nvPicPr>
          <p:cNvPr id="12" name="Picture 11">
            <a:extLst>
              <a:ext uri="{FF2B5EF4-FFF2-40B4-BE49-F238E27FC236}">
                <a16:creationId xmlns:a16="http://schemas.microsoft.com/office/drawing/2014/main" id="{65C7A3BE-D4DC-413A-920E-5F9C7869C2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3917" y="81740"/>
            <a:ext cx="1138695" cy="1354424"/>
          </a:xfrm>
          <a:prstGeom prst="rect">
            <a:avLst/>
          </a:prstGeom>
        </p:spPr>
      </p:pic>
    </p:spTree>
    <p:extLst>
      <p:ext uri="{BB962C8B-B14F-4D97-AF65-F5344CB8AC3E}">
        <p14:creationId xmlns:p14="http://schemas.microsoft.com/office/powerpoint/2010/main" val="1005285972"/>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248</TotalTime>
  <Words>1596</Words>
  <Application>Microsoft Office PowerPoint</Application>
  <PresentationFormat>Widescreen</PresentationFormat>
  <Paragraphs>67</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Calibri</vt:lpstr>
      <vt:lpstr>Calibri Light</vt:lpstr>
      <vt:lpstr>Retrospect</vt:lpstr>
      <vt:lpstr>COMMISSIONED TRICS SURVEYS &amp; THE TRICS BUREAU SERVICE – AN UPDATE</vt:lpstr>
      <vt:lpstr>DIRECTLY COMMISSIONED SURVEYS</vt:lpstr>
      <vt:lpstr>COMMISSIONED SURVEY OPTIONS</vt:lpstr>
      <vt:lpstr>COMMISSIONED SURVEYS IN GREATER LONDON 2017</vt:lpstr>
      <vt:lpstr>COMMISSIONED SURVEYS (OUTSIDE OF LONDON) 2017</vt:lpstr>
      <vt:lpstr>HEADLINE SURVEYS IN 2017</vt:lpstr>
      <vt:lpstr>THE TRICS BUREAU SERVICE</vt:lpstr>
      <vt:lpstr>BUREAU SERVICE – THE PROCESS</vt:lpstr>
      <vt:lpstr>USE OF THE BUREAU SERVICE 2015-2017</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AD-HOC COMMISSIONED SURVEYS &amp; THE TRICS BUREAU SERVICE – AN UPDATE</dc:title>
  <dc:creator>Ian</dc:creator>
  <cp:lastModifiedBy>Ian</cp:lastModifiedBy>
  <cp:revision>38</cp:revision>
  <dcterms:created xsi:type="dcterms:W3CDTF">2016-11-21T13:17:53Z</dcterms:created>
  <dcterms:modified xsi:type="dcterms:W3CDTF">2017-11-27T10:48:44Z</dcterms:modified>
</cp:coreProperties>
</file>